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5" r:id="rId3"/>
    <p:sldId id="263" r:id="rId4"/>
    <p:sldId id="257" r:id="rId5"/>
    <p:sldId id="259" r:id="rId6"/>
    <p:sldId id="260" r:id="rId7"/>
    <p:sldId id="262" r:id="rId8"/>
    <p:sldId id="264" r:id="rId9"/>
    <p:sldId id="265" r:id="rId10"/>
    <p:sldId id="266" r:id="rId11"/>
    <p:sldId id="283" r:id="rId12"/>
    <p:sldId id="284" r:id="rId13"/>
    <p:sldId id="269" r:id="rId14"/>
    <p:sldId id="271" r:id="rId15"/>
    <p:sldId id="272" r:id="rId16"/>
    <p:sldId id="273" r:id="rId17"/>
    <p:sldId id="267" r:id="rId18"/>
    <p:sldId id="268" r:id="rId19"/>
    <p:sldId id="285" r:id="rId20"/>
    <p:sldId id="274" r:id="rId21"/>
    <p:sldId id="275" r:id="rId22"/>
    <p:sldId id="279" r:id="rId23"/>
    <p:sldId id="276" r:id="rId24"/>
    <p:sldId id="278" r:id="rId25"/>
    <p:sldId id="286" r:id="rId26"/>
    <p:sldId id="312" r:id="rId27"/>
    <p:sldId id="287" r:id="rId28"/>
    <p:sldId id="256" r:id="rId29"/>
    <p:sldId id="316" r:id="rId30"/>
    <p:sldId id="317" r:id="rId31"/>
    <p:sldId id="307" r:id="rId32"/>
    <p:sldId id="309" r:id="rId33"/>
    <p:sldId id="310" r:id="rId34"/>
    <p:sldId id="311" r:id="rId35"/>
    <p:sldId id="298" r:id="rId36"/>
    <p:sldId id="289" r:id="rId37"/>
    <p:sldId id="290" r:id="rId38"/>
    <p:sldId id="288" r:id="rId39"/>
    <p:sldId id="296" r:id="rId40"/>
    <p:sldId id="292" r:id="rId41"/>
    <p:sldId id="294" r:id="rId42"/>
    <p:sldId id="297" r:id="rId43"/>
    <p:sldId id="299" r:id="rId44"/>
    <p:sldId id="305" r:id="rId45"/>
    <p:sldId id="295" r:id="rId46"/>
    <p:sldId id="293" r:id="rId47"/>
    <p:sldId id="291" r:id="rId48"/>
    <p:sldId id="304" r:id="rId49"/>
    <p:sldId id="303" r:id="rId50"/>
    <p:sldId id="300" r:id="rId51"/>
    <p:sldId id="306" r:id="rId52"/>
    <p:sldId id="313" r:id="rId53"/>
    <p:sldId id="31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@ vaishu" initials="@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D809C-D1DF-4F87-98C5-F324CAFB14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DA7DE-DC1B-40FF-A7EB-CE2E9D283E2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1" Type="http://schemas.openxmlformats.org/officeDocument/2006/relationships/hyperlink" Target="https://en.wikipedia.org/wiki/Statistical_mode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90" y="276795"/>
            <a:ext cx="10672220" cy="12767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science of getting computers to act without being explicitly programmed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 is the scientific study of algorithms and statistical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" tooltip="Statistical model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,relying on patterns and inference  instead.</a:t>
            </a:r>
            <a:endParaRPr lang="en-US" dirty="0"/>
          </a:p>
        </p:txBody>
      </p:sp>
      <p:pic>
        <p:nvPicPr>
          <p:cNvPr id="1028" name="Picture 4" descr="Image result for what is machine learning&quot;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r="21688"/>
          <a:stretch>
            <a:fillRect/>
          </a:stretch>
        </p:blipFill>
        <p:spPr bwMode="auto">
          <a:xfrm>
            <a:off x="5734976" y="2057400"/>
            <a:ext cx="4880542" cy="38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alt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85"/>
            <a:ext cx="10515600" cy="47605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clustering, the idea is not to predict the target class as in classification.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have used classification algorithms.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addition, the Ada Boost and majority voting methods are applied for forming hybrid models.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990"/>
          </a:xfrm>
        </p:spPr>
        <p:txBody>
          <a:bodyPr/>
          <a:lstStyle/>
          <a:p>
            <a:pPr algn="ctr"/>
            <a:r>
              <a:rPr lang="en-US" alt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rc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1870" y="1825625"/>
            <a:ext cx="10250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ADABOOST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Image result for adaboost in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9" b="-671"/>
          <a:stretch>
            <a:fillRect/>
          </a:stretch>
        </p:blipFill>
        <p:spPr bwMode="auto">
          <a:xfrm>
            <a:off x="2227580" y="1825625"/>
            <a:ext cx="6898640" cy="43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                  </a:t>
            </a:r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CONT.....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8705"/>
            <a:ext cx="10515600" cy="3838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can be used in conjunction with many other types of learning algorithms to improve performance.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outputs are combined by using a weighted sum, which represents the combined output of the boosted classifier.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GB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10"/>
          </a:xfrm>
        </p:spPr>
        <p:txBody>
          <a:bodyPr/>
          <a:lstStyle/>
          <a:p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MAJORITY VOTING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Image result for majority voting in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9"/>
          <a:stretch>
            <a:fillRect/>
          </a:stretch>
        </p:blipFill>
        <p:spPr bwMode="auto">
          <a:xfrm>
            <a:off x="838200" y="1767205"/>
            <a:ext cx="10602595" cy="46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CONT....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Every model makes a prediction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for each test instance and the final output prediction is the one that receives more than half of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If none of the predictions get more than half of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we may say that the ensemble method could not make a stable prediction for this instance</a:t>
            </a:r>
            <a:endParaRPr lang="en-GB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2370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 REQUIREMENTS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0550" y="1787525"/>
            <a:ext cx="10515600" cy="470535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                       :   Pentium IV(min)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                                     :   1.1 Ghz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                         :   1GB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                              :   10 GB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          :   Windows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Server           :  Tomcat 6 (or) above                              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                        :  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                              :   JavaScript.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 Script             :   Java Server Pages.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Connectivity     :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5.0. or Above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Version                   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   jdk6 or Above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0255"/>
          </a:xfrm>
        </p:spPr>
        <p:txBody>
          <a:bodyPr/>
          <a:lstStyle/>
          <a:p>
            <a:pPr algn="ctr"/>
            <a:r>
              <a:rPr lang="en-US" alt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CLASSIFICATIONS</a:t>
            </a:r>
            <a:endParaRPr lang="en-US" alt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9140"/>
            <a:ext cx="10515600" cy="416814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Classification algorithms are classified 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Logical Regression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Bayes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classifier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Support vector machines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k-nearest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neighbour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Decision trees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Random forests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GB" alt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280"/>
          </a:xfrm>
        </p:spPr>
        <p:txBody>
          <a:bodyPr/>
          <a:lstStyle/>
          <a:p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61" y="568171"/>
            <a:ext cx="10901039" cy="574499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LOGISTIC REGRESSION:-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is a machine learning algorithm for classification.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algorithm, the probabilities describing the possible outcomes of a single trial are modelled using a logistic function.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630"/>
          </a:xfrm>
        </p:spPr>
        <p:txBody>
          <a:bodyPr>
            <a:normAutofit fontScale="90000"/>
          </a:bodyPr>
          <a:lstStyle/>
          <a:p>
            <a:r>
              <a:rPr lang="en-US" altLang="en-GB" sz="2800" dirty="0"/>
              <a:t>                                                          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</a:t>
            </a:r>
            <a:b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DATAMINING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768465" cy="435165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1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storing  through large amounts of data and picking out relevant information.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information Process of analyzing data from different perspectives.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Summarizing it into useful information.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Image result for DATAMI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34" y="1825625"/>
            <a:ext cx="392557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435"/>
            <a:ext cx="10515600" cy="5998845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GB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Naive Bayes:-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naive Bayes classifier is an algorithm that uses Bayes' theorem to classify objects.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Naive Bayes classifiers assume strong, or naive, independence between attributes of data points.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Spam Filtering.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Classification.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  <a:endParaRPr lang="en-US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9915" y="1967865"/>
            <a:ext cx="8529955" cy="3950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724" y="656948"/>
            <a:ext cx="10608076" cy="552033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Neighbours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simple algorithm used for both classification and regression problems.</a:t>
            </a: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basically stores all available cases to classify the new cases by a majority vote of its k neighbour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case assigned to the class is most common amongst its K nearest </a:t>
            </a:r>
            <a:r>
              <a:rPr lang="en-GB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measured by a distance function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 is the most powerful and popular tool for classification and prediction. </a:t>
            </a:r>
            <a:endParaRPr lang="en-US" alt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 Decision tree is a flowchart like tree structure.</a:t>
            </a:r>
            <a:endParaRPr lang="en-US" alt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7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en-US" alt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880"/>
            <a:ext cx="10515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plot each data item as a point in n-dimensional space (where n is a number of features you have) with the value of each feature being the value of a particular coordinate.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example, if we only had two features like Height and Hair length of an individual, we’d first plot these two variables in two-dimensional space where each point has two coordinates (these coordinates are known 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Support Vectors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390"/>
          </a:xfrm>
        </p:spPr>
        <p:txBody>
          <a:bodyPr>
            <a:normAutofit/>
          </a:bodyPr>
          <a:lstStyle/>
          <a:p>
            <a:pPr algn="ctr"/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DATA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385"/>
            <a:ext cx="10515600" cy="47478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real credit card data set from a financial institution in Malaysia is used in the experiment.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is based on cardholders from the South-East Asia region from February to April 2017.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total of 287,224 transactions are recorded, with 102 of them classified as fraud cases. </a:t>
            </a:r>
            <a:endParaRPr lang="en-GB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630"/>
          </a:xfrm>
        </p:spPr>
        <p:txBody>
          <a:bodyPr/>
          <a:lstStyle/>
          <a:p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MODULES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466852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modules:</a:t>
            </a:r>
            <a:endParaRPr lang="en-US" altLang="en-GB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Bank Admin</a:t>
            </a:r>
            <a:endParaRPr lang="en-US" altLang="en-GB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alt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en-US" altLang="en-GB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altLang="en-GB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altLang="en-GB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GB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949"/>
            <a:ext cx="9144000" cy="185765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 USING ADABOOST AND MAJORITY VOTING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005" y="5302188"/>
            <a:ext cx="11052700" cy="155581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endParaRPr lang="en-US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K.B.V.K.NAGASREE                                               </a:t>
            </a: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K.VAISHNAVI(16E31A1214)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Y.ABHINAYA(16E31A1231)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dirty="0"/>
          </a:p>
          <a:p>
            <a:r>
              <a:rPr lang="en-US" dirty="0"/>
              <a:t>                                                             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credit card FRAUD PIC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63" y="2420275"/>
            <a:ext cx="3130581" cy="201744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module, the Admin has to login by using valid user name and password.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login successful he can do some operations.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 numbers of users are present.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should register before doing any operations, if done  details will be stored to the database.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registration successful, he has to login by using authorized user name and password.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is successful user will do some operations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is a serious problem in financial services.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lack of research studies in analyzing real world credit card data owning to confidentiality issues.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690" y="207010"/>
            <a:ext cx="9278620" cy="6443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735" cy="548005"/>
          </a:xfrm>
        </p:spPr>
        <p:txBody>
          <a:bodyPr>
            <a:normAutofit fontScale="90000"/>
          </a:bodyPr>
          <a:lstStyle/>
          <a:p>
            <a:r>
              <a:rPr lang="en-US" altLang="en-GB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FLOWCHART:ADMIN</a:t>
            </a:r>
            <a:endParaRPr lang="en-US" altLang="en-GB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175385"/>
            <a:ext cx="10811510" cy="50018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995"/>
          </a:xfrm>
        </p:spPr>
        <p:txBody>
          <a:bodyPr>
            <a:normAutofit fontScale="90000"/>
          </a:bodyPr>
          <a:lstStyle/>
          <a:p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FLOWCHART:USER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0540" y="1445260"/>
            <a:ext cx="10843895" cy="5160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45"/>
            <a:ext cx="4102100" cy="1142365"/>
          </a:xfrm>
        </p:spPr>
        <p:txBody>
          <a:bodyPr>
            <a:normAutofit fontScale="90000"/>
          </a:bodyPr>
          <a:lstStyle/>
          <a:p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DIAGRAM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07180" y="668020"/>
            <a:ext cx="7345045" cy="55092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"/>
          <p:cNvPicPr>
            <a:picLocks noChangeAspect="1"/>
          </p:cNvPicPr>
          <p:nvPr/>
        </p:nvPicPr>
        <p:blipFill rotWithShape="1">
          <a:blip r:embed="rId1"/>
          <a:srcRect t="4751" b="4515"/>
          <a:stretch>
            <a:fillRect/>
          </a:stretch>
        </p:blipFill>
        <p:spPr>
          <a:xfrm>
            <a:off x="1066800" y="870012"/>
            <a:ext cx="10058400" cy="51312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 login"/>
          <p:cNvPicPr>
            <a:picLocks noChangeAspect="1"/>
          </p:cNvPicPr>
          <p:nvPr/>
        </p:nvPicPr>
        <p:blipFill rotWithShape="1">
          <a:blip r:embed="rId1"/>
          <a:srcRect l="-971" t="4396" r="971" b="5613"/>
          <a:stretch>
            <a:fillRect/>
          </a:stretch>
        </p:blipFill>
        <p:spPr>
          <a:xfrm>
            <a:off x="969146" y="849920"/>
            <a:ext cx="10058400" cy="508924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 re"/>
          <p:cNvPicPr>
            <a:picLocks noChangeAspect="1"/>
          </p:cNvPicPr>
          <p:nvPr/>
        </p:nvPicPr>
        <p:blipFill rotWithShape="1">
          <a:blip r:embed="rId1"/>
          <a:srcRect b="5457"/>
          <a:stretch>
            <a:fillRect/>
          </a:stretch>
        </p:blipFill>
        <p:spPr>
          <a:xfrm>
            <a:off x="1066800" y="601345"/>
            <a:ext cx="10058400" cy="53466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ding"/>
          <p:cNvPicPr>
            <a:picLocks noChangeAspect="1"/>
          </p:cNvPicPr>
          <p:nvPr/>
        </p:nvPicPr>
        <p:blipFill rotWithShape="1">
          <a:blip r:embed="rId1"/>
          <a:srcRect t="4075" b="5209"/>
          <a:stretch>
            <a:fillRect/>
          </a:stretch>
        </p:blipFill>
        <p:spPr>
          <a:xfrm>
            <a:off x="367665" y="514905"/>
            <a:ext cx="11566525" cy="58503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ud"/>
          <p:cNvPicPr>
            <a:picLocks noChangeAspect="1"/>
          </p:cNvPicPr>
          <p:nvPr/>
        </p:nvPicPr>
        <p:blipFill rotWithShape="1">
          <a:blip r:embed="rId1"/>
          <a:srcRect t="4123" b="4829"/>
          <a:stretch>
            <a:fillRect/>
          </a:stretch>
        </p:blipFill>
        <p:spPr>
          <a:xfrm>
            <a:off x="1066800" y="834501"/>
            <a:ext cx="10058400" cy="51490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v"/>
          <p:cNvPicPr>
            <a:picLocks noChangeAspect="1"/>
          </p:cNvPicPr>
          <p:nvPr/>
        </p:nvPicPr>
        <p:blipFill rotWithShape="1">
          <a:blip r:embed="rId1"/>
          <a:srcRect t="4266" b="5336"/>
          <a:stretch>
            <a:fillRect/>
          </a:stretch>
        </p:blipFill>
        <p:spPr>
          <a:xfrm>
            <a:off x="1066800" y="878889"/>
            <a:ext cx="10058400" cy="50780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avoiding fraud 2 mechanisms: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-fraud detection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-fraud prevention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either physically or digitally.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mme"/>
          <p:cNvPicPr>
            <a:picLocks noChangeAspect="1"/>
          </p:cNvPicPr>
          <p:nvPr/>
        </p:nvPicPr>
        <p:blipFill rotWithShape="1">
          <a:blip r:embed="rId1"/>
          <a:srcRect t="13389" r="630" b="5442"/>
          <a:stretch>
            <a:fillRect/>
          </a:stretch>
        </p:blipFill>
        <p:spPr>
          <a:xfrm>
            <a:off x="1066800" y="1537970"/>
            <a:ext cx="9916795" cy="45669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ud"/>
          <p:cNvPicPr>
            <a:picLocks noChangeAspect="1"/>
          </p:cNvPicPr>
          <p:nvPr/>
        </p:nvPicPr>
        <p:blipFill rotWithShape="1">
          <a:blip r:embed="rId1"/>
          <a:srcRect t="4664" b="6062"/>
          <a:stretch>
            <a:fillRect/>
          </a:stretch>
        </p:blipFill>
        <p:spPr>
          <a:xfrm>
            <a:off x="1066800" y="867675"/>
            <a:ext cx="10058400" cy="50981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"/>
          <p:cNvPicPr>
            <a:picLocks noChangeAspect="1"/>
          </p:cNvPicPr>
          <p:nvPr/>
        </p:nvPicPr>
        <p:blipFill rotWithShape="1">
          <a:blip r:embed="rId1"/>
          <a:srcRect t="4907" b="5143"/>
          <a:stretch>
            <a:fillRect/>
          </a:stretch>
        </p:blipFill>
        <p:spPr>
          <a:xfrm>
            <a:off x="1066800" y="878889"/>
            <a:ext cx="10058400" cy="50869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s a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1345"/>
            <a:ext cx="10058400" cy="56553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mmerce"/>
          <p:cNvPicPr>
            <a:picLocks noChangeAspect="1"/>
          </p:cNvPicPr>
          <p:nvPr/>
        </p:nvPicPr>
        <p:blipFill rotWithShape="1">
          <a:blip r:embed="rId1"/>
          <a:srcRect t="4437" b="5771"/>
          <a:stretch>
            <a:fillRect/>
          </a:stretch>
        </p:blipFill>
        <p:spPr>
          <a:xfrm>
            <a:off x="1066800" y="852256"/>
            <a:ext cx="10058400" cy="50780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mm"/>
          <p:cNvPicPr>
            <a:picLocks noChangeAspect="1"/>
          </p:cNvPicPr>
          <p:nvPr/>
        </p:nvPicPr>
        <p:blipFill rotWithShape="1">
          <a:blip r:embed="rId1"/>
          <a:srcRect t="4749" b="5180"/>
          <a:stretch>
            <a:fillRect/>
          </a:stretch>
        </p:blipFill>
        <p:spPr>
          <a:xfrm>
            <a:off x="1066800" y="870011"/>
            <a:ext cx="10058400" cy="509578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 products"/>
          <p:cNvPicPr>
            <a:picLocks noChangeAspect="1"/>
          </p:cNvPicPr>
          <p:nvPr/>
        </p:nvPicPr>
        <p:blipFill rotWithShape="1">
          <a:blip r:embed="rId1"/>
          <a:srcRect t="4436" b="5458"/>
          <a:stretch>
            <a:fillRect/>
          </a:stretch>
        </p:blipFill>
        <p:spPr>
          <a:xfrm>
            <a:off x="1066800" y="852256"/>
            <a:ext cx="10058400" cy="50957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.."/>
          <p:cNvPicPr>
            <a:picLocks noChangeAspect="1"/>
          </p:cNvPicPr>
          <p:nvPr/>
        </p:nvPicPr>
        <p:blipFill rotWithShape="1">
          <a:blip r:embed="rId1"/>
          <a:srcRect t="4478" b="5367"/>
          <a:stretch>
            <a:fillRect/>
          </a:stretch>
        </p:blipFill>
        <p:spPr>
          <a:xfrm>
            <a:off x="1066800" y="763480"/>
            <a:ext cx="10058400" cy="51845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register"/>
          <p:cNvPicPr>
            <a:picLocks noChangeAspect="1"/>
          </p:cNvPicPr>
          <p:nvPr/>
        </p:nvPicPr>
        <p:blipFill rotWithShape="1">
          <a:blip r:embed="rId1"/>
          <a:srcRect t="4029" b="5322"/>
          <a:stretch>
            <a:fillRect/>
          </a:stretch>
        </p:blipFill>
        <p:spPr>
          <a:xfrm>
            <a:off x="1066800" y="834501"/>
            <a:ext cx="10058400" cy="519343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d"/>
          <p:cNvPicPr>
            <a:picLocks noChangeAspect="1"/>
          </p:cNvPicPr>
          <p:nvPr/>
        </p:nvPicPr>
        <p:blipFill rotWithShape="1">
          <a:blip r:embed="rId1"/>
          <a:srcRect t="4593" b="5457"/>
          <a:stretch>
            <a:fillRect/>
          </a:stretch>
        </p:blipFill>
        <p:spPr>
          <a:xfrm>
            <a:off x="1066800" y="861134"/>
            <a:ext cx="10058400" cy="5086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Cont.....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credit card fraud in 2015 is USD $21.84 billion.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real-world time credit card dataset and dynamic data.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130"/>
          </a:xfrm>
        </p:spPr>
        <p:txBody>
          <a:bodyPr/>
          <a:lstStyle/>
          <a:p>
            <a:r>
              <a:rPr lang="en-US" alt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CONCLUSION</a:t>
            </a:r>
            <a:endParaRPr lang="en-US" alt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620"/>
            <a:ext cx="10515600" cy="48996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study on credit card fraud detection using machine learning algorithm.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publicly available and real world credit card data sets has been used for evaluation using individual (classification) models and hybrid models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majority voting combination methods.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 is added for dataset for more accuracy.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9760"/>
            <a:ext cx="10515600" cy="1056005"/>
          </a:xfrm>
        </p:spPr>
        <p:txBody>
          <a:bodyPr/>
          <a:lstStyle/>
          <a:p>
            <a:r>
              <a:rPr lang="en-US" alt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FUTURE SCOPE</a:t>
            </a:r>
            <a:endParaRPr lang="en-US" altLang="en-GB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1885"/>
            <a:ext cx="10515600" cy="3795395"/>
          </a:xfrm>
        </p:spPr>
        <p:txBody>
          <a:bodyPr/>
          <a:lstStyle/>
          <a:p>
            <a:r>
              <a:rPr lang="en-US" altLang="en-GB"/>
              <a:t> Fraudster account will be blocked.</a:t>
            </a:r>
            <a:endParaRPr lang="en-US" altLang="en-GB"/>
          </a:p>
          <a:p>
            <a:r>
              <a:rPr lang="en-US" altLang="en-GB"/>
              <a:t> No further transcations will be processed</a:t>
            </a:r>
            <a:endParaRPr lang="en-US" altLang="en-GB"/>
          </a:p>
          <a:p>
            <a:r>
              <a:rPr lang="en-US" altLang="en-GB"/>
              <a:t>Fraudster location will be tracked.</a:t>
            </a:r>
            <a:endParaRPr lang="en-US" alt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117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Existing System they have used three methods for fraud detection.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1.Clustering model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2.Gaussian mixture model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3.Bayesian networks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7" y="209550"/>
            <a:ext cx="10542587" cy="990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MODEL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Clustering is the process of making a group of abstract objects into classes of similar objects.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Image result for clustering models in machine lear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539875"/>
            <a:ext cx="5967412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655003"/>
            <a:ext cx="9363075" cy="75469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635" y="1659255"/>
            <a:ext cx="6531610" cy="4209415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 is used to model the probability density of credit card user's past behavior.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the probability of current behavior can be calculated to detect any abnormalities from the past behavior.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mixtur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1659255"/>
            <a:ext cx="4711700" cy="40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95300"/>
            <a:ext cx="10666095" cy="76581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BAYSEIAN NETWORKS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94387" cy="381158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describe the statistics of a particular user and the statistics of different fraud scenarios.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is to explore different views of the same problem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bayesian networks in machine learni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2" b="10902"/>
          <a:stretch>
            <a:fillRect/>
          </a:stretch>
        </p:blipFill>
        <p:spPr bwMode="auto">
          <a:xfrm>
            <a:off x="7419977" y="2057400"/>
            <a:ext cx="455453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6452</Words>
  <Application>WPS Presentation</Application>
  <PresentationFormat>Widescreen</PresentationFormat>
  <Paragraphs>203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Wingdings</vt:lpstr>
      <vt:lpstr>Office Theme</vt:lpstr>
      <vt:lpstr>DOMAIN MACHINE LEARNING</vt:lpstr>
      <vt:lpstr>                                                           DOMAIN                                                   DATAMINING</vt:lpstr>
      <vt:lpstr>ABSTRACT</vt:lpstr>
      <vt:lpstr>INTRODUCTION</vt:lpstr>
      <vt:lpstr>Cont.....</vt:lpstr>
      <vt:lpstr>EXISTING SYSTEM</vt:lpstr>
      <vt:lpstr>CLUSTERING MODEL</vt:lpstr>
      <vt:lpstr>GAUSSIAN MIXTURE MODEL</vt:lpstr>
      <vt:lpstr>BAYSEIAN NETWORKS</vt:lpstr>
      <vt:lpstr>PROPOSED SYSTEM</vt:lpstr>
      <vt:lpstr>ARCHITECTURE</vt:lpstr>
      <vt:lpstr>WHAT IS ADABOOST</vt:lpstr>
      <vt:lpstr>                                   CONT.....</vt:lpstr>
      <vt:lpstr>                       MAJORITY VOTING</vt:lpstr>
      <vt:lpstr>CONT....</vt:lpstr>
      <vt:lpstr>HARDWARE REQUIREMENTS</vt:lpstr>
      <vt:lpstr>SOFTWARE REQUIREMENTS</vt:lpstr>
      <vt:lpstr>CLASSIFICATIONS</vt:lpstr>
      <vt:lpstr>          </vt:lpstr>
      <vt:lpstr>PowerPoint 演示文稿</vt:lpstr>
      <vt:lpstr>NAIVE BAYES</vt:lpstr>
      <vt:lpstr>PowerPoint 演示文稿</vt:lpstr>
      <vt:lpstr>DECISION TREE</vt:lpstr>
      <vt:lpstr>SUPPORT VECTOR MACHINE</vt:lpstr>
      <vt:lpstr>REAL WORLD DATA</vt:lpstr>
      <vt:lpstr>                               MODULES</vt:lpstr>
      <vt:lpstr>CREDIT CARD FRAUD DETECTION USING ADABOOST AND MAJORITY VOTING</vt:lpstr>
      <vt:lpstr>Bank admin</vt:lpstr>
      <vt:lpstr>E-commerce</vt:lpstr>
      <vt:lpstr>PowerPoint 演示文稿</vt:lpstr>
      <vt:lpstr>FLOWCHART:ADMIN</vt:lpstr>
      <vt:lpstr>FLOWCHART:USER</vt:lpstr>
      <vt:lpstr>SEQUENTIAL DIAGRAM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CONCLUSION</vt:lpstr>
      <vt:lpstr>                         FUTURE SCOPE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USING ADABOOST AND MAJORITY VOTING</dc:title>
  <dc:creator>@ vaishu</dc:creator>
  <cp:lastModifiedBy>DELL</cp:lastModifiedBy>
  <cp:revision>47</cp:revision>
  <dcterms:created xsi:type="dcterms:W3CDTF">2019-11-15T21:01:00Z</dcterms:created>
  <dcterms:modified xsi:type="dcterms:W3CDTF">2020-02-21T11:00:16Z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1033-11.2.0.9085</vt:lpwstr>
  </property>
</Properties>
</file>